
<file path=[Content_Types].xml><?xml version="1.0" encoding="utf-8"?>
<Types xmlns="http://schemas.openxmlformats.org/package/2006/content-types">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Default Extension="xlsb" ContentType="application/vnd.ms-excel.sheet.binary.macroEnabled.12"/>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58000" cy="9144000"/>
  <p:defaultText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C0E9"/>
    <a:srgbClr val="BDCCED"/>
    <a:srgbClr val="B2D3E8"/>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22527" autoAdjust="0"/>
    <p:restoredTop sz="94639" autoAdjust="0"/>
  </p:normalViewPr>
  <p:slideViewPr>
    <p:cSldViewPr>
      <p:cViewPr>
        <p:scale>
          <a:sx n="40" d="100"/>
          <a:sy n="40" d="100"/>
        </p:scale>
        <p:origin x="-60" y="354"/>
      </p:cViewPr>
      <p:guideLst>
        <p:guide orient="horz" pos="10368"/>
        <p:guide pos="13824"/>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D5C8AE-1ECE-4A4A-8416-EADDD35C2323}" type="datetimeFigureOut">
              <a:rPr lang="en-US" smtClean="0"/>
              <a:pPr/>
              <a:t>4/30/2013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CB00BF-3F1A-4F56-86E8-85095E475F7A}" type="slidenum">
              <a:rPr lang="en-US" smtClean="0"/>
              <a:pPr/>
              <a:t>‹#›</a:t>
            </a:fld>
            <a:endParaRPr lang="en-US"/>
          </a:p>
        </p:txBody>
      </p:sp>
    </p:spTree>
    <p:extLst>
      <p:ext uri="{BB962C8B-B14F-4D97-AF65-F5344CB8AC3E}">
        <p14:creationId xmlns="" xmlns:p14="http://schemas.microsoft.com/office/powerpoint/2010/main" val="1216845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5C8AE-1ECE-4A4A-8416-EADDD35C2323}" type="datetimeFigureOut">
              <a:rPr lang="en-US" smtClean="0"/>
              <a:pPr/>
              <a:t>4/30/2013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CB00BF-3F1A-4F56-86E8-85095E475F7A}" type="slidenum">
              <a:rPr lang="en-US" smtClean="0"/>
              <a:pPr/>
              <a:t>‹#›</a:t>
            </a:fld>
            <a:endParaRPr lang="en-US"/>
          </a:p>
        </p:txBody>
      </p:sp>
    </p:spTree>
    <p:extLst>
      <p:ext uri="{BB962C8B-B14F-4D97-AF65-F5344CB8AC3E}">
        <p14:creationId xmlns="" xmlns:p14="http://schemas.microsoft.com/office/powerpoint/2010/main" val="914655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5C8AE-1ECE-4A4A-8416-EADDD35C2323}" type="datetimeFigureOut">
              <a:rPr lang="en-US" smtClean="0"/>
              <a:pPr/>
              <a:t>4/30/2013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CB00BF-3F1A-4F56-86E8-85095E475F7A}" type="slidenum">
              <a:rPr lang="en-US" smtClean="0"/>
              <a:pPr/>
              <a:t>‹#›</a:t>
            </a:fld>
            <a:endParaRPr lang="en-US"/>
          </a:p>
        </p:txBody>
      </p:sp>
    </p:spTree>
    <p:extLst>
      <p:ext uri="{BB962C8B-B14F-4D97-AF65-F5344CB8AC3E}">
        <p14:creationId xmlns="" xmlns:p14="http://schemas.microsoft.com/office/powerpoint/2010/main" val="3255750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5C8AE-1ECE-4A4A-8416-EADDD35C2323}" type="datetimeFigureOut">
              <a:rPr lang="en-US" smtClean="0"/>
              <a:pPr/>
              <a:t>4/30/2013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CB00BF-3F1A-4F56-86E8-85095E475F7A}" type="slidenum">
              <a:rPr lang="en-US" smtClean="0"/>
              <a:pPr/>
              <a:t>‹#›</a:t>
            </a:fld>
            <a:endParaRPr lang="en-US"/>
          </a:p>
        </p:txBody>
      </p:sp>
    </p:spTree>
    <p:extLst>
      <p:ext uri="{BB962C8B-B14F-4D97-AF65-F5344CB8AC3E}">
        <p14:creationId xmlns="" xmlns:p14="http://schemas.microsoft.com/office/powerpoint/2010/main" val="3332011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D5C8AE-1ECE-4A4A-8416-EADDD35C2323}" type="datetimeFigureOut">
              <a:rPr lang="en-US" smtClean="0"/>
              <a:pPr/>
              <a:t>4/30/2013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CB00BF-3F1A-4F56-86E8-85095E475F7A}" type="slidenum">
              <a:rPr lang="en-US" smtClean="0"/>
              <a:pPr/>
              <a:t>‹#›</a:t>
            </a:fld>
            <a:endParaRPr lang="en-US"/>
          </a:p>
        </p:txBody>
      </p:sp>
    </p:spTree>
    <p:extLst>
      <p:ext uri="{BB962C8B-B14F-4D97-AF65-F5344CB8AC3E}">
        <p14:creationId xmlns="" xmlns:p14="http://schemas.microsoft.com/office/powerpoint/2010/main" val="812781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D5C8AE-1ECE-4A4A-8416-EADDD35C2323}" type="datetimeFigureOut">
              <a:rPr lang="en-US" smtClean="0"/>
              <a:pPr/>
              <a:t>4/30/2013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CB00BF-3F1A-4F56-86E8-85095E475F7A}" type="slidenum">
              <a:rPr lang="en-US" smtClean="0"/>
              <a:pPr/>
              <a:t>‹#›</a:t>
            </a:fld>
            <a:endParaRPr lang="en-US"/>
          </a:p>
        </p:txBody>
      </p:sp>
    </p:spTree>
    <p:extLst>
      <p:ext uri="{BB962C8B-B14F-4D97-AF65-F5344CB8AC3E}">
        <p14:creationId xmlns="" xmlns:p14="http://schemas.microsoft.com/office/powerpoint/2010/main" val="1372083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D5C8AE-1ECE-4A4A-8416-EADDD35C2323}" type="datetimeFigureOut">
              <a:rPr lang="en-US" smtClean="0"/>
              <a:pPr/>
              <a:t>4/30/2013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CB00BF-3F1A-4F56-86E8-85095E475F7A}" type="slidenum">
              <a:rPr lang="en-US" smtClean="0"/>
              <a:pPr/>
              <a:t>‹#›</a:t>
            </a:fld>
            <a:endParaRPr lang="en-US"/>
          </a:p>
        </p:txBody>
      </p:sp>
    </p:spTree>
    <p:extLst>
      <p:ext uri="{BB962C8B-B14F-4D97-AF65-F5344CB8AC3E}">
        <p14:creationId xmlns="" xmlns:p14="http://schemas.microsoft.com/office/powerpoint/2010/main" val="3376554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D5C8AE-1ECE-4A4A-8416-EADDD35C2323}" type="datetimeFigureOut">
              <a:rPr lang="en-US" smtClean="0"/>
              <a:pPr/>
              <a:t>4/30/2013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CB00BF-3F1A-4F56-86E8-85095E475F7A}" type="slidenum">
              <a:rPr lang="en-US" smtClean="0"/>
              <a:pPr/>
              <a:t>‹#›</a:t>
            </a:fld>
            <a:endParaRPr lang="en-US"/>
          </a:p>
        </p:txBody>
      </p:sp>
    </p:spTree>
    <p:extLst>
      <p:ext uri="{BB962C8B-B14F-4D97-AF65-F5344CB8AC3E}">
        <p14:creationId xmlns="" xmlns:p14="http://schemas.microsoft.com/office/powerpoint/2010/main" val="1106953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5C8AE-1ECE-4A4A-8416-EADDD35C2323}" type="datetimeFigureOut">
              <a:rPr lang="en-US" smtClean="0"/>
              <a:pPr/>
              <a:t>4/30/2013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CB00BF-3F1A-4F56-86E8-85095E475F7A}" type="slidenum">
              <a:rPr lang="en-US" smtClean="0"/>
              <a:pPr/>
              <a:t>‹#›</a:t>
            </a:fld>
            <a:endParaRPr lang="en-US"/>
          </a:p>
        </p:txBody>
      </p:sp>
    </p:spTree>
    <p:extLst>
      <p:ext uri="{BB962C8B-B14F-4D97-AF65-F5344CB8AC3E}">
        <p14:creationId xmlns="" xmlns:p14="http://schemas.microsoft.com/office/powerpoint/2010/main" val="778696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5C8AE-1ECE-4A4A-8416-EADDD35C2323}" type="datetimeFigureOut">
              <a:rPr lang="en-US" smtClean="0"/>
              <a:pPr/>
              <a:t>4/30/2013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CB00BF-3F1A-4F56-86E8-85095E475F7A}" type="slidenum">
              <a:rPr lang="en-US" smtClean="0"/>
              <a:pPr/>
              <a:t>‹#›</a:t>
            </a:fld>
            <a:endParaRPr lang="en-US"/>
          </a:p>
        </p:txBody>
      </p:sp>
    </p:spTree>
    <p:extLst>
      <p:ext uri="{BB962C8B-B14F-4D97-AF65-F5344CB8AC3E}">
        <p14:creationId xmlns="" xmlns:p14="http://schemas.microsoft.com/office/powerpoint/2010/main" val="2549208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5C8AE-1ECE-4A4A-8416-EADDD35C2323}" type="datetimeFigureOut">
              <a:rPr lang="en-US" smtClean="0"/>
              <a:pPr/>
              <a:t>4/30/2013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CB00BF-3F1A-4F56-86E8-85095E475F7A}" type="slidenum">
              <a:rPr lang="en-US" smtClean="0"/>
              <a:pPr/>
              <a:t>‹#›</a:t>
            </a:fld>
            <a:endParaRPr lang="en-US"/>
          </a:p>
        </p:txBody>
      </p:sp>
    </p:spTree>
    <p:extLst>
      <p:ext uri="{BB962C8B-B14F-4D97-AF65-F5344CB8AC3E}">
        <p14:creationId xmlns="" xmlns:p14="http://schemas.microsoft.com/office/powerpoint/2010/main" val="2457572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35D5C8AE-1ECE-4A4A-8416-EADDD35C2323}" type="datetimeFigureOut">
              <a:rPr lang="en-US" smtClean="0"/>
              <a:pPr/>
              <a:t>4/30/2013</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E6CB00BF-3F1A-4F56-86E8-85095E475F7A}" type="slidenum">
              <a:rPr lang="en-US" smtClean="0"/>
              <a:pPr/>
              <a:t>‹#›</a:t>
            </a:fld>
            <a:endParaRPr lang="en-US"/>
          </a:p>
        </p:txBody>
      </p:sp>
    </p:spTree>
    <p:extLst>
      <p:ext uri="{BB962C8B-B14F-4D97-AF65-F5344CB8AC3E}">
        <p14:creationId xmlns="" xmlns:p14="http://schemas.microsoft.com/office/powerpoint/2010/main" val="980337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12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438912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6160" indent="-1371600" algn="l" defTabSz="4389120"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400" indent="-1097280" algn="l" defTabSz="4389120"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9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52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7008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464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920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37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0.png"/><Relationship Id="rId3" Type="http://schemas.openxmlformats.org/officeDocument/2006/relationships/hyperlink" Target="http://www.google.com/url?sa=i&amp;rct=j&amp;q=&amp;esrc=s&amp;frm=1&amp;source=images&amp;cd=&amp;cad=rja&amp;docid=gzG1x-gUC-vUCM&amp;tbnid=WdaP4byPVCY_nM:&amp;ved=0CAUQjRw&amp;url=http://vimeo.com/49380314&amp;ei=mzhjUdrxFoHO8QSHiIC4Bg&amp;psig=AFQjCNH9t3KSxJle1QmxETgXG2tU8WJaHQ&amp;ust=1365543218266924" TargetMode="External"/><Relationship Id="rId7" Type="http://schemas.openxmlformats.org/officeDocument/2006/relationships/image" Target="../media/image4.jpeg"/><Relationship Id="rId12" Type="http://schemas.openxmlformats.org/officeDocument/2006/relationships/image" Target="../media/image9.jpe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package" Target="../embeddings/Microsoft_Office_Excel_Binary_Worksheet1.xlsb"/><Relationship Id="rId11" Type="http://schemas.openxmlformats.org/officeDocument/2006/relationships/image" Target="../media/image8.jpeg"/><Relationship Id="rId5" Type="http://schemas.openxmlformats.org/officeDocument/2006/relationships/image" Target="../media/image3.png"/><Relationship Id="rId10" Type="http://schemas.openxmlformats.org/officeDocument/2006/relationships/image" Target="../media/image7.jpeg"/><Relationship Id="rId4" Type="http://schemas.openxmlformats.org/officeDocument/2006/relationships/image" Target="../media/image2.jpeg"/><Relationship Id="rId9" Type="http://schemas.openxmlformats.org/officeDocument/2006/relationships/image" Target="../media/image6.png"/><Relationship Id="rId1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457200" y="4310322"/>
            <a:ext cx="42900600" cy="28150878"/>
          </a:xfrm>
          <a:prstGeom prst="rect">
            <a:avLst/>
          </a:prstGeom>
          <a:solidFill>
            <a:srgbClr val="ADC0E9"/>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Rectangle 1023"/>
          <p:cNvSpPr/>
          <p:nvPr/>
        </p:nvSpPr>
        <p:spPr>
          <a:xfrm>
            <a:off x="802606" y="4694835"/>
            <a:ext cx="13716000" cy="27381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p:cNvGrpSpPr/>
          <p:nvPr/>
        </p:nvGrpSpPr>
        <p:grpSpPr>
          <a:xfrm>
            <a:off x="8676272" y="609600"/>
            <a:ext cx="26631900" cy="3366590"/>
            <a:chOff x="8877300" y="1718028"/>
            <a:chExt cx="26631900" cy="3366590"/>
          </a:xfrm>
          <a:gradFill>
            <a:gsLst>
              <a:gs pos="0">
                <a:srgbClr val="5E9EFF"/>
              </a:gs>
              <a:gs pos="39999">
                <a:srgbClr val="85C2FF"/>
              </a:gs>
            </a:gsLst>
            <a:lin ang="5400000" scaled="0"/>
          </a:gradFill>
        </p:grpSpPr>
        <p:sp>
          <p:nvSpPr>
            <p:cNvPr id="9" name="Rounded Rectangle 8"/>
            <p:cNvSpPr/>
            <p:nvPr/>
          </p:nvSpPr>
          <p:spPr>
            <a:xfrm>
              <a:off x="8877300" y="1718028"/>
              <a:ext cx="26631900" cy="336659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734550" y="1718028"/>
              <a:ext cx="24555450" cy="3262432"/>
            </a:xfrm>
            <a:prstGeom prst="rect">
              <a:avLst/>
            </a:prstGeom>
            <a:grpFill/>
            <a:ln>
              <a:noFill/>
            </a:ln>
          </p:spPr>
          <p:txBody>
            <a:bodyPr wrap="square" rtlCol="0">
              <a:spAutoFit/>
            </a:bodyPr>
            <a:lstStyle/>
            <a:p>
              <a:pPr algn="ctr"/>
              <a:r>
                <a:rPr lang="en-US" b="1" dirty="0" smtClean="0"/>
                <a:t>Automated Bike Share Project</a:t>
              </a:r>
            </a:p>
            <a:p>
              <a:pPr algn="ctr"/>
              <a:r>
                <a:rPr lang="en-US" sz="4000" dirty="0" smtClean="0"/>
                <a:t>Team: Oscar Garduno, Nathan </a:t>
              </a:r>
              <a:r>
                <a:rPr lang="en-US" sz="4000" dirty="0" smtClean="0"/>
                <a:t>Kelley, </a:t>
              </a:r>
              <a:r>
                <a:rPr lang="en-US" sz="4000" dirty="0" smtClean="0"/>
                <a:t>Eric Refour, Colby Sweet, Nathaniel Wood</a:t>
              </a:r>
            </a:p>
            <a:p>
              <a:pPr algn="ctr"/>
              <a:r>
                <a:rPr lang="en-US" sz="4000" dirty="0" smtClean="0"/>
                <a:t>Mentors: Dr. Kyle Johnsen, Dr. Peter Kner</a:t>
              </a:r>
            </a:p>
            <a:p>
              <a:pPr algn="ctr"/>
              <a:r>
                <a:rPr lang="en-US" sz="4000" dirty="0" smtClean="0"/>
                <a:t>Driftmier Engineering Center, Athens, GA 30602</a:t>
              </a:r>
            </a:p>
          </p:txBody>
        </p:sp>
      </p:grpSp>
      <p:sp>
        <p:nvSpPr>
          <p:cNvPr id="18" name="TextBox 17"/>
          <p:cNvSpPr txBox="1"/>
          <p:nvPr/>
        </p:nvSpPr>
        <p:spPr>
          <a:xfrm>
            <a:off x="1607764" y="6919830"/>
            <a:ext cx="11803436" cy="7848302"/>
          </a:xfrm>
          <a:prstGeom prst="rect">
            <a:avLst/>
          </a:prstGeom>
          <a:noFill/>
        </p:spPr>
        <p:txBody>
          <a:bodyPr wrap="square" rtlCol="0">
            <a:spAutoFit/>
          </a:bodyPr>
          <a:lstStyle/>
          <a:p>
            <a:r>
              <a:rPr lang="en-US" sz="3000" dirty="0"/>
              <a:t> </a:t>
            </a:r>
            <a:r>
              <a:rPr lang="en-US" sz="3000" dirty="0" smtClean="0"/>
              <a:t>    </a:t>
            </a:r>
            <a:r>
              <a:rPr lang="en-US" sz="3600" dirty="0" smtClean="0"/>
              <a:t>We </a:t>
            </a:r>
            <a:r>
              <a:rPr lang="en-US" sz="3600" dirty="0"/>
              <a:t>are trying to provide an alternative method of transportation for UGA students, faculty, and staff on campus. Our bike sharing system will provide an easy automated checkout system that is accessible campus wide. The current bike sharing system on campus is virtually non-existent due to it being exclusive to certain departments. With the current system, users can only return bikes to the department from which it was checked out. Bicycles in the current system are only accessible during operating hours of each participating department. A complete bike sharing system would provide access to all students and faculty, 24 hours a day. Users would be able to checkout a bike from one station on campus and return it to either the same station or any other station on campus.</a:t>
            </a:r>
          </a:p>
        </p:txBody>
      </p:sp>
      <p:grpSp>
        <p:nvGrpSpPr>
          <p:cNvPr id="38" name="Group 37"/>
          <p:cNvGrpSpPr/>
          <p:nvPr/>
        </p:nvGrpSpPr>
        <p:grpSpPr>
          <a:xfrm>
            <a:off x="3636940" y="5029199"/>
            <a:ext cx="7745084" cy="1702489"/>
            <a:chOff x="8877300" y="1718028"/>
            <a:chExt cx="26631900" cy="3366590"/>
          </a:xfrm>
          <a:gradFill>
            <a:gsLst>
              <a:gs pos="50000">
                <a:srgbClr val="FF0300">
                  <a:lumMod val="40000"/>
                  <a:lumOff val="60000"/>
                </a:srgbClr>
              </a:gs>
              <a:gs pos="20000">
                <a:srgbClr val="FF0000">
                  <a:lumMod val="91000"/>
                </a:srgbClr>
              </a:gs>
              <a:gs pos="82000">
                <a:srgbClr val="FF0000">
                  <a:lumMod val="91000"/>
                </a:srgbClr>
              </a:gs>
            </a:gsLst>
            <a:lin ang="10800000" scaled="0"/>
          </a:gradFill>
        </p:grpSpPr>
        <p:sp>
          <p:nvSpPr>
            <p:cNvPr id="39" name="Rounded Rectangle 38"/>
            <p:cNvSpPr/>
            <p:nvPr/>
          </p:nvSpPr>
          <p:spPr>
            <a:xfrm>
              <a:off x="8877300" y="1718028"/>
              <a:ext cx="26631900" cy="3366590"/>
            </a:xfrm>
            <a:prstGeom prst="roundRect">
              <a:avLst/>
            </a:prstGeom>
            <a:gradFill>
              <a:gsLst>
                <a:gs pos="0">
                  <a:srgbClr val="5E9EFF"/>
                </a:gs>
                <a:gs pos="39999">
                  <a:srgbClr val="85C2FF"/>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8877303" y="2260485"/>
              <a:ext cx="26631897" cy="1808182"/>
            </a:xfrm>
            <a:prstGeom prst="rect">
              <a:avLst/>
            </a:prstGeom>
            <a:noFill/>
          </p:spPr>
          <p:txBody>
            <a:bodyPr wrap="square" rtlCol="0">
              <a:spAutoFit/>
            </a:bodyPr>
            <a:lstStyle/>
            <a:p>
              <a:pPr algn="ctr"/>
              <a:r>
                <a:rPr lang="en-US" sz="7200" dirty="0" smtClean="0"/>
                <a:t>Problem Statement</a:t>
              </a:r>
            </a:p>
          </p:txBody>
        </p:sp>
      </p:grpSp>
      <p:sp>
        <p:nvSpPr>
          <p:cNvPr id="47" name="Rectangle 46"/>
          <p:cNvSpPr/>
          <p:nvPr/>
        </p:nvSpPr>
        <p:spPr>
          <a:xfrm>
            <a:off x="14996611" y="4679109"/>
            <a:ext cx="13991222" cy="27381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p:cNvSpPr/>
          <p:nvPr/>
        </p:nvSpPr>
        <p:spPr>
          <a:xfrm>
            <a:off x="29260802" y="4679110"/>
            <a:ext cx="13716000" cy="27381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p:cNvGrpSpPr/>
          <p:nvPr/>
        </p:nvGrpSpPr>
        <p:grpSpPr>
          <a:xfrm>
            <a:off x="18119680" y="5029198"/>
            <a:ext cx="7745084" cy="1702489"/>
            <a:chOff x="8877300" y="1718028"/>
            <a:chExt cx="26631900" cy="3366590"/>
          </a:xfrm>
          <a:gradFill>
            <a:gsLst>
              <a:gs pos="50000">
                <a:srgbClr val="FF0300">
                  <a:lumMod val="40000"/>
                  <a:lumOff val="60000"/>
                </a:srgbClr>
              </a:gs>
              <a:gs pos="20000">
                <a:srgbClr val="FF0000">
                  <a:lumMod val="91000"/>
                </a:srgbClr>
              </a:gs>
              <a:gs pos="82000">
                <a:srgbClr val="FF0000">
                  <a:lumMod val="91000"/>
                </a:srgbClr>
              </a:gs>
            </a:gsLst>
            <a:lin ang="10800000" scaled="0"/>
          </a:gradFill>
        </p:grpSpPr>
        <p:sp>
          <p:nvSpPr>
            <p:cNvPr id="53" name="Rounded Rectangle 52"/>
            <p:cNvSpPr/>
            <p:nvPr/>
          </p:nvSpPr>
          <p:spPr>
            <a:xfrm>
              <a:off x="8877300" y="1718028"/>
              <a:ext cx="26631900" cy="3366590"/>
            </a:xfrm>
            <a:prstGeom prst="roundRect">
              <a:avLst/>
            </a:prstGeom>
            <a:gradFill>
              <a:gsLst>
                <a:gs pos="0">
                  <a:srgbClr val="5E9EFF"/>
                </a:gs>
                <a:gs pos="39999">
                  <a:srgbClr val="85C2FF"/>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8877303" y="2260485"/>
              <a:ext cx="26631897" cy="2373593"/>
            </a:xfrm>
            <a:prstGeom prst="rect">
              <a:avLst/>
            </a:prstGeom>
            <a:noFill/>
          </p:spPr>
          <p:txBody>
            <a:bodyPr wrap="square" rtlCol="0">
              <a:spAutoFit/>
            </a:bodyPr>
            <a:lstStyle/>
            <a:p>
              <a:pPr algn="ctr"/>
              <a:r>
                <a:rPr lang="en-US" sz="7200" dirty="0" smtClean="0"/>
                <a:t>Design Overview</a:t>
              </a:r>
            </a:p>
          </p:txBody>
        </p:sp>
      </p:grpSp>
      <p:grpSp>
        <p:nvGrpSpPr>
          <p:cNvPr id="55" name="Group 54"/>
          <p:cNvGrpSpPr/>
          <p:nvPr/>
        </p:nvGrpSpPr>
        <p:grpSpPr>
          <a:xfrm>
            <a:off x="3581400" y="14782800"/>
            <a:ext cx="7745084" cy="1606618"/>
            <a:chOff x="8877300" y="1718028"/>
            <a:chExt cx="26631900" cy="3366590"/>
          </a:xfrm>
          <a:gradFill>
            <a:gsLst>
              <a:gs pos="50000">
                <a:srgbClr val="FF0300">
                  <a:lumMod val="40000"/>
                  <a:lumOff val="60000"/>
                </a:srgbClr>
              </a:gs>
              <a:gs pos="20000">
                <a:srgbClr val="FF0000">
                  <a:lumMod val="91000"/>
                </a:srgbClr>
              </a:gs>
              <a:gs pos="82000">
                <a:srgbClr val="FF0000">
                  <a:lumMod val="91000"/>
                </a:srgbClr>
              </a:gs>
            </a:gsLst>
            <a:lin ang="10800000" scaled="0"/>
          </a:gradFill>
        </p:grpSpPr>
        <p:sp>
          <p:nvSpPr>
            <p:cNvPr id="56" name="Rounded Rectangle 55"/>
            <p:cNvSpPr/>
            <p:nvPr/>
          </p:nvSpPr>
          <p:spPr>
            <a:xfrm>
              <a:off x="8877300" y="1718028"/>
              <a:ext cx="26631900" cy="3366590"/>
            </a:xfrm>
            <a:prstGeom prst="roundRect">
              <a:avLst/>
            </a:prstGeom>
            <a:gradFill>
              <a:gsLst>
                <a:gs pos="0">
                  <a:srgbClr val="5E9EFF"/>
                </a:gs>
                <a:gs pos="39999">
                  <a:srgbClr val="85C2FF"/>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8877304" y="2260486"/>
              <a:ext cx="26631896" cy="2373593"/>
            </a:xfrm>
            <a:prstGeom prst="rect">
              <a:avLst/>
            </a:prstGeom>
            <a:noFill/>
          </p:spPr>
          <p:txBody>
            <a:bodyPr wrap="square" rtlCol="0">
              <a:spAutoFit/>
            </a:bodyPr>
            <a:lstStyle/>
            <a:p>
              <a:pPr algn="ctr"/>
              <a:r>
                <a:rPr lang="en-US" sz="7200" dirty="0" smtClean="0"/>
                <a:t>The Team</a:t>
              </a:r>
            </a:p>
          </p:txBody>
        </p:sp>
      </p:grpSp>
      <p:grpSp>
        <p:nvGrpSpPr>
          <p:cNvPr id="58" name="Group 57"/>
          <p:cNvGrpSpPr/>
          <p:nvPr/>
        </p:nvGrpSpPr>
        <p:grpSpPr>
          <a:xfrm>
            <a:off x="30859558" y="5029199"/>
            <a:ext cx="11007770" cy="2582645"/>
            <a:chOff x="8877300" y="1718028"/>
            <a:chExt cx="26631900" cy="5107057"/>
          </a:xfrm>
          <a:gradFill>
            <a:gsLst>
              <a:gs pos="50000">
                <a:srgbClr val="FF0300">
                  <a:lumMod val="40000"/>
                  <a:lumOff val="60000"/>
                </a:srgbClr>
              </a:gs>
              <a:gs pos="20000">
                <a:srgbClr val="FF0000">
                  <a:lumMod val="91000"/>
                </a:srgbClr>
              </a:gs>
              <a:gs pos="82000">
                <a:srgbClr val="FF0000">
                  <a:lumMod val="91000"/>
                </a:srgbClr>
              </a:gs>
            </a:gsLst>
            <a:lin ang="10800000" scaled="0"/>
          </a:gradFill>
        </p:grpSpPr>
        <p:sp>
          <p:nvSpPr>
            <p:cNvPr id="59" name="Rounded Rectangle 58"/>
            <p:cNvSpPr/>
            <p:nvPr/>
          </p:nvSpPr>
          <p:spPr>
            <a:xfrm>
              <a:off x="8877300" y="1718028"/>
              <a:ext cx="26631900" cy="3366590"/>
            </a:xfrm>
            <a:prstGeom prst="roundRect">
              <a:avLst/>
            </a:prstGeom>
            <a:gradFill>
              <a:gsLst>
                <a:gs pos="0">
                  <a:srgbClr val="5E9EFF"/>
                </a:gs>
                <a:gs pos="39999">
                  <a:srgbClr val="85C2FF"/>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8877302" y="2260485"/>
              <a:ext cx="26631898" cy="4564600"/>
            </a:xfrm>
            <a:prstGeom prst="rect">
              <a:avLst/>
            </a:prstGeom>
            <a:noFill/>
          </p:spPr>
          <p:txBody>
            <a:bodyPr wrap="square" rtlCol="0">
              <a:spAutoFit/>
            </a:bodyPr>
            <a:lstStyle/>
            <a:p>
              <a:pPr algn="ctr"/>
              <a:r>
                <a:rPr lang="en-US" sz="7200" dirty="0" smtClean="0"/>
                <a:t>Conclusion &amp; Future Work</a:t>
              </a:r>
            </a:p>
          </p:txBody>
        </p:sp>
      </p:grpSp>
      <p:grpSp>
        <p:nvGrpSpPr>
          <p:cNvPr id="61" name="Group 60"/>
          <p:cNvGrpSpPr/>
          <p:nvPr/>
        </p:nvGrpSpPr>
        <p:grpSpPr>
          <a:xfrm>
            <a:off x="3733800" y="24536400"/>
            <a:ext cx="7745084" cy="1550089"/>
            <a:chOff x="8877300" y="1718028"/>
            <a:chExt cx="26631900" cy="3366590"/>
          </a:xfrm>
          <a:gradFill>
            <a:gsLst>
              <a:gs pos="50000">
                <a:srgbClr val="FF0300">
                  <a:lumMod val="40000"/>
                  <a:lumOff val="60000"/>
                </a:srgbClr>
              </a:gs>
              <a:gs pos="20000">
                <a:srgbClr val="FF0000">
                  <a:lumMod val="91000"/>
                </a:srgbClr>
              </a:gs>
              <a:gs pos="82000">
                <a:srgbClr val="FF0000">
                  <a:lumMod val="91000"/>
                </a:srgbClr>
              </a:gs>
            </a:gsLst>
            <a:lin ang="10800000" scaled="0"/>
          </a:gradFill>
        </p:grpSpPr>
        <p:sp>
          <p:nvSpPr>
            <p:cNvPr id="62" name="Rounded Rectangle 61"/>
            <p:cNvSpPr/>
            <p:nvPr/>
          </p:nvSpPr>
          <p:spPr>
            <a:xfrm>
              <a:off x="8877300" y="1718028"/>
              <a:ext cx="26631900" cy="3366590"/>
            </a:xfrm>
            <a:prstGeom prst="roundRect">
              <a:avLst/>
            </a:prstGeom>
            <a:gradFill>
              <a:gsLst>
                <a:gs pos="0">
                  <a:srgbClr val="5E9EFF"/>
                </a:gs>
                <a:gs pos="39999">
                  <a:srgbClr val="85C2FF"/>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8877303" y="2260485"/>
              <a:ext cx="26631897" cy="2373593"/>
            </a:xfrm>
            <a:prstGeom prst="rect">
              <a:avLst/>
            </a:prstGeom>
            <a:noFill/>
          </p:spPr>
          <p:txBody>
            <a:bodyPr wrap="square" rtlCol="0">
              <a:spAutoFit/>
            </a:bodyPr>
            <a:lstStyle/>
            <a:p>
              <a:pPr algn="ctr"/>
              <a:r>
                <a:rPr lang="en-US" sz="7200" dirty="0" smtClean="0"/>
                <a:t>Acknowledgements</a:t>
              </a:r>
            </a:p>
          </p:txBody>
        </p:sp>
      </p:grpSp>
      <p:sp>
        <p:nvSpPr>
          <p:cNvPr id="1035" name="TextBox 1034"/>
          <p:cNvSpPr txBox="1"/>
          <p:nvPr/>
        </p:nvSpPr>
        <p:spPr>
          <a:xfrm>
            <a:off x="1719056" y="17221200"/>
            <a:ext cx="11580852" cy="1415772"/>
          </a:xfrm>
          <a:prstGeom prst="rect">
            <a:avLst/>
          </a:prstGeom>
          <a:noFill/>
        </p:spPr>
        <p:txBody>
          <a:bodyPr wrap="square" rtlCol="0">
            <a:spAutoFit/>
          </a:bodyPr>
          <a:lstStyle/>
          <a:p>
            <a:endParaRPr lang="en-US" dirty="0"/>
          </a:p>
        </p:txBody>
      </p:sp>
      <p:sp>
        <p:nvSpPr>
          <p:cNvPr id="1036" name="TextBox 1035"/>
          <p:cNvSpPr txBox="1"/>
          <p:nvPr/>
        </p:nvSpPr>
        <p:spPr>
          <a:xfrm>
            <a:off x="15730658" y="7162800"/>
            <a:ext cx="12281319" cy="3416320"/>
          </a:xfrm>
          <a:prstGeom prst="rect">
            <a:avLst/>
          </a:prstGeom>
          <a:noFill/>
        </p:spPr>
        <p:txBody>
          <a:bodyPr wrap="square" rtlCol="0">
            <a:spAutoFit/>
          </a:bodyPr>
          <a:lstStyle/>
          <a:p>
            <a:r>
              <a:rPr lang="en-US" sz="3600" b="1" dirty="0" smtClean="0"/>
              <a:t>Computer Engineering Design:</a:t>
            </a:r>
          </a:p>
          <a:p>
            <a:r>
              <a:rPr lang="en-US" sz="3600" dirty="0" smtClean="0"/>
              <a:t>The bike station electronics were  designed to provide ease of use for the users .  The electronics allow for the stations to be placed in a variety of locations across campus. The stations are capable of talking to the server to keep track of checkout information and verify bike locks. </a:t>
            </a:r>
            <a:endParaRPr lang="en-US" sz="3600" dirty="0"/>
          </a:p>
        </p:txBody>
      </p:sp>
      <p:sp>
        <p:nvSpPr>
          <p:cNvPr id="1037" name="TextBox 1036"/>
          <p:cNvSpPr txBox="1"/>
          <p:nvPr/>
        </p:nvSpPr>
        <p:spPr>
          <a:xfrm>
            <a:off x="15239999" y="17975282"/>
            <a:ext cx="13411201" cy="3970318"/>
          </a:xfrm>
          <a:prstGeom prst="rect">
            <a:avLst/>
          </a:prstGeom>
          <a:noFill/>
        </p:spPr>
        <p:txBody>
          <a:bodyPr wrap="square" rtlCol="0">
            <a:spAutoFit/>
          </a:bodyPr>
          <a:lstStyle/>
          <a:p>
            <a:r>
              <a:rPr lang="en-US" sz="3600" b="1" dirty="0" smtClean="0"/>
              <a:t>Mechanical Engineering Design:</a:t>
            </a:r>
          </a:p>
          <a:p>
            <a:r>
              <a:rPr lang="en-US" sz="3600" dirty="0" smtClean="0"/>
              <a:t>Mechanical design focused on ensuring that once the bike was locked, no one would be able to remove it. Simplicity was kept in mind to reduce the amount of parts needed; which also reduces the number of failure points. All parts were drawn and assembled using AutoCAD to ensure proper sizing. Strength calculations were performed to ensure the system met all the design needs.  </a:t>
            </a:r>
            <a:endParaRPr lang="en-US" sz="3600" dirty="0"/>
          </a:p>
        </p:txBody>
      </p:sp>
      <p:grpSp>
        <p:nvGrpSpPr>
          <p:cNvPr id="45" name="Group 44"/>
          <p:cNvGrpSpPr/>
          <p:nvPr/>
        </p:nvGrpSpPr>
        <p:grpSpPr>
          <a:xfrm>
            <a:off x="32246260" y="15240000"/>
            <a:ext cx="7745084" cy="1702489"/>
            <a:chOff x="8877300" y="1718028"/>
            <a:chExt cx="26631900" cy="3366590"/>
          </a:xfrm>
          <a:gradFill>
            <a:gsLst>
              <a:gs pos="50000">
                <a:srgbClr val="FF0300">
                  <a:lumMod val="40000"/>
                  <a:lumOff val="60000"/>
                </a:srgbClr>
              </a:gs>
              <a:gs pos="20000">
                <a:srgbClr val="FF0000">
                  <a:lumMod val="91000"/>
                </a:srgbClr>
              </a:gs>
              <a:gs pos="82000">
                <a:srgbClr val="FF0000">
                  <a:lumMod val="91000"/>
                </a:srgbClr>
              </a:gs>
            </a:gsLst>
            <a:lin ang="10800000" scaled="0"/>
          </a:gradFill>
        </p:grpSpPr>
        <p:sp>
          <p:nvSpPr>
            <p:cNvPr id="46" name="Rounded Rectangle 45"/>
            <p:cNvSpPr/>
            <p:nvPr/>
          </p:nvSpPr>
          <p:spPr>
            <a:xfrm>
              <a:off x="8877300" y="1718028"/>
              <a:ext cx="26631900" cy="3366590"/>
            </a:xfrm>
            <a:prstGeom prst="roundRect">
              <a:avLst/>
            </a:prstGeom>
            <a:gradFill>
              <a:gsLst>
                <a:gs pos="0">
                  <a:srgbClr val="5E9EFF"/>
                </a:gs>
                <a:gs pos="39999">
                  <a:srgbClr val="85C2FF"/>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8877303" y="2260485"/>
              <a:ext cx="26631897" cy="2373593"/>
            </a:xfrm>
            <a:prstGeom prst="rect">
              <a:avLst/>
            </a:prstGeom>
            <a:noFill/>
          </p:spPr>
          <p:txBody>
            <a:bodyPr wrap="square" rtlCol="0">
              <a:spAutoFit/>
            </a:bodyPr>
            <a:lstStyle/>
            <a:p>
              <a:pPr algn="ctr"/>
              <a:r>
                <a:rPr lang="en-US" sz="7200" dirty="0" smtClean="0"/>
                <a:t>Cost Analysis</a:t>
              </a:r>
            </a:p>
          </p:txBody>
        </p:sp>
      </p:grpSp>
      <p:pic>
        <p:nvPicPr>
          <p:cNvPr id="14" name="Picture 6" descr="http://b.vimeocdn.com/ts/340/684/340684622_640.jpg">
            <a:hlinkClick r:id="rId3"/>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731368" y="388203"/>
            <a:ext cx="4754051" cy="3483829"/>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UGA College of Engineeri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5756850" y="1816953"/>
            <a:ext cx="7219950" cy="847725"/>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extBox 14"/>
          <p:cNvSpPr txBox="1"/>
          <p:nvPr/>
        </p:nvSpPr>
        <p:spPr>
          <a:xfrm>
            <a:off x="1169154" y="26302043"/>
            <a:ext cx="13030200" cy="5078313"/>
          </a:xfrm>
          <a:prstGeom prst="rect">
            <a:avLst/>
          </a:prstGeom>
          <a:noFill/>
        </p:spPr>
        <p:txBody>
          <a:bodyPr wrap="square" rtlCol="0">
            <a:spAutoFit/>
          </a:bodyPr>
          <a:lstStyle/>
          <a:p>
            <a:r>
              <a:rPr lang="en-US" sz="3600" dirty="0" smtClean="0"/>
              <a:t>This project was funded by the UGA Office of Sustainability. </a:t>
            </a:r>
          </a:p>
          <a:p>
            <a:r>
              <a:rPr lang="en-US" sz="3600" dirty="0" smtClean="0"/>
              <a:t>     1180 </a:t>
            </a:r>
            <a:r>
              <a:rPr lang="en-US" sz="3600" dirty="0"/>
              <a:t>E Broad St Athens, GA </a:t>
            </a:r>
            <a:r>
              <a:rPr lang="en-US" sz="3600" dirty="0" smtClean="0"/>
              <a:t>30602</a:t>
            </a:r>
            <a:r>
              <a:rPr lang="en-US" sz="3600" dirty="0"/>
              <a:t> </a:t>
            </a:r>
            <a:endParaRPr lang="en-US" sz="3600" dirty="0" smtClean="0"/>
          </a:p>
          <a:p>
            <a:r>
              <a:rPr lang="en-US" sz="3600" dirty="0"/>
              <a:t> </a:t>
            </a:r>
            <a:r>
              <a:rPr lang="en-US" sz="3600" dirty="0" smtClean="0"/>
              <a:t>    (706</a:t>
            </a:r>
            <a:r>
              <a:rPr lang="en-US" sz="3600" dirty="0"/>
              <a:t>) </a:t>
            </a:r>
            <a:r>
              <a:rPr lang="en-US" sz="3600" dirty="0" smtClean="0"/>
              <a:t>542-1301</a:t>
            </a:r>
          </a:p>
          <a:p>
            <a:endParaRPr lang="en-US" sz="3600" dirty="0" smtClean="0"/>
          </a:p>
          <a:p>
            <a:r>
              <a:rPr lang="en-US" sz="3600" dirty="0" smtClean="0"/>
              <a:t>Also, special thanks to:</a:t>
            </a:r>
          </a:p>
          <a:p>
            <a:pPr marL="571500" indent="-571500">
              <a:buFont typeface="Arial" pitchFamily="34" charset="0"/>
              <a:buChar char="•"/>
            </a:pPr>
            <a:r>
              <a:rPr lang="en-US" sz="3600" dirty="0" smtClean="0"/>
              <a:t> Kareem Mahmoud (customer) for bringing this project to the Engineering Center</a:t>
            </a:r>
            <a:r>
              <a:rPr lang="en-US" sz="3600" dirty="0"/>
              <a:t>.</a:t>
            </a:r>
            <a:endParaRPr lang="en-US" sz="3600" dirty="0" smtClean="0"/>
          </a:p>
          <a:p>
            <a:pPr marL="571500" indent="-571500">
              <a:buFont typeface="Arial" pitchFamily="34" charset="0"/>
              <a:buChar char="•"/>
            </a:pPr>
            <a:r>
              <a:rPr lang="en-US" sz="3600" dirty="0" smtClean="0"/>
              <a:t>Thanks to Terry Walsh for manufacturing the final prototype.</a:t>
            </a:r>
          </a:p>
          <a:p>
            <a:pPr marL="571500" indent="-571500">
              <a:buFont typeface="Arial" pitchFamily="34" charset="0"/>
              <a:buChar char="•"/>
            </a:pPr>
            <a:r>
              <a:rPr lang="en-US" sz="3600" dirty="0" smtClean="0"/>
              <a:t>Dr. Johnsen and Dr. Kner for their invaluable help.</a:t>
            </a:r>
            <a:endParaRPr lang="en-US" sz="3600" dirty="0"/>
          </a:p>
        </p:txBody>
      </p:sp>
      <p:graphicFrame>
        <p:nvGraphicFramePr>
          <p:cNvPr id="2" name="Object 1"/>
          <p:cNvGraphicFramePr>
            <a:graphicFrameLocks noChangeAspect="1"/>
          </p:cNvGraphicFramePr>
          <p:nvPr>
            <p:extLst>
              <p:ext uri="{D42A27DB-BD31-4B8C-83A1-F6EECF244321}">
                <p14:modId xmlns="" xmlns:p14="http://schemas.microsoft.com/office/powerpoint/2010/main" val="3251884374"/>
              </p:ext>
            </p:extLst>
          </p:nvPr>
        </p:nvGraphicFramePr>
        <p:xfrm>
          <a:off x="30632400" y="17602200"/>
          <a:ext cx="11300679" cy="13660947"/>
        </p:xfrm>
        <a:graphic>
          <a:graphicData uri="http://schemas.openxmlformats.org/presentationml/2006/ole">
            <p:oleObj spid="_x0000_s1069" name="Binary Worksheet" r:id="rId6" imgW="9029633" imgH="10915656" progId="Excel.SheetBinaryMacroEnabled.12">
              <p:embed/>
            </p:oleObj>
          </a:graphicData>
        </a:graphic>
      </p:graphicFrame>
      <p:sp>
        <p:nvSpPr>
          <p:cNvPr id="3" name="TextBox 2"/>
          <p:cNvSpPr txBox="1"/>
          <p:nvPr/>
        </p:nvSpPr>
        <p:spPr>
          <a:xfrm>
            <a:off x="30403800" y="7162800"/>
            <a:ext cx="11277600" cy="7848304"/>
          </a:xfrm>
          <a:prstGeom prst="rect">
            <a:avLst/>
          </a:prstGeom>
          <a:noFill/>
        </p:spPr>
        <p:txBody>
          <a:bodyPr wrap="square" rtlCol="0">
            <a:spAutoFit/>
          </a:bodyPr>
          <a:lstStyle/>
          <a:p>
            <a:r>
              <a:rPr lang="en-US" sz="3600" dirty="0" smtClean="0"/>
              <a:t>     After research and testing, a working prototype of the station, dock, bridge, and database was successfully built. Each component of the system was able to communicate with each other in order to lock or unlock a bike, as long as there was a valid bike and valid user RFID. The project is completely scalable  because more docks could be added to our station and more stations could be added to the network. </a:t>
            </a:r>
          </a:p>
          <a:p>
            <a:r>
              <a:rPr lang="en-US" sz="3600" dirty="0"/>
              <a:t> </a:t>
            </a:r>
            <a:r>
              <a:rPr lang="en-US" sz="3600" dirty="0" smtClean="0"/>
              <a:t>   Future work would consist of better hardware and software security, corrections and improvements to the PCB design, and the hardware being used. The current security does not take into account the power being turned off, if the lid to access the PCB board  is open or not, or if the online forms and websites are hacked. </a:t>
            </a:r>
            <a:endParaRPr lang="en-US" sz="3600" dirty="0"/>
          </a:p>
        </p:txBody>
      </p:sp>
      <p:pic>
        <p:nvPicPr>
          <p:cNvPr id="41" name="Picture 40" descr="bike_dock.jpg"/>
          <p:cNvPicPr>
            <a:picLocks noChangeAspect="1"/>
          </p:cNvPicPr>
          <p:nvPr/>
        </p:nvPicPr>
        <p:blipFill>
          <a:blip r:embed="rId7" cstate="print"/>
          <a:srcRect l="6275"/>
          <a:stretch>
            <a:fillRect/>
          </a:stretch>
        </p:blipFill>
        <p:spPr>
          <a:xfrm>
            <a:off x="15240000" y="26060400"/>
            <a:ext cx="7967304" cy="5638800"/>
          </a:xfrm>
          <a:prstGeom prst="rect">
            <a:avLst/>
          </a:prstGeom>
        </p:spPr>
      </p:pic>
      <p:pic>
        <p:nvPicPr>
          <p:cNvPr id="42" name="Picture 41" descr="dock_top.jpg"/>
          <p:cNvPicPr>
            <a:picLocks noChangeAspect="1"/>
          </p:cNvPicPr>
          <p:nvPr/>
        </p:nvPicPr>
        <p:blipFill>
          <a:blip r:embed="rId8" cstate="print"/>
          <a:srcRect b="26791"/>
          <a:stretch>
            <a:fillRect/>
          </a:stretch>
        </p:blipFill>
        <p:spPr>
          <a:xfrm>
            <a:off x="20421600" y="22098000"/>
            <a:ext cx="8305800" cy="4038600"/>
          </a:xfrm>
          <a:prstGeom prst="rect">
            <a:avLst/>
          </a:prstGeom>
        </p:spPr>
      </p:pic>
      <p:pic>
        <p:nvPicPr>
          <p:cNvPr id="43" name="Picture 42" descr="bike_dock_pcb_v1.png"/>
          <p:cNvPicPr>
            <a:picLocks noChangeAspect="1"/>
          </p:cNvPicPr>
          <p:nvPr/>
        </p:nvPicPr>
        <p:blipFill>
          <a:blip r:embed="rId9" cstate="print"/>
          <a:stretch>
            <a:fillRect/>
          </a:stretch>
        </p:blipFill>
        <p:spPr>
          <a:xfrm>
            <a:off x="21183600" y="10439400"/>
            <a:ext cx="6645799" cy="4953000"/>
          </a:xfrm>
          <a:prstGeom prst="rect">
            <a:avLst/>
          </a:prstGeom>
        </p:spPr>
      </p:pic>
      <p:pic>
        <p:nvPicPr>
          <p:cNvPr id="51" name="Picture 50" descr="All_PCBs.JPG"/>
          <p:cNvPicPr>
            <a:picLocks noChangeAspect="1"/>
          </p:cNvPicPr>
          <p:nvPr/>
        </p:nvPicPr>
        <p:blipFill>
          <a:blip r:embed="rId10" cstate="print"/>
          <a:stretch>
            <a:fillRect/>
          </a:stretch>
        </p:blipFill>
        <p:spPr>
          <a:xfrm>
            <a:off x="23926800" y="15011400"/>
            <a:ext cx="4495800" cy="2600322"/>
          </a:xfrm>
          <a:prstGeom prst="rect">
            <a:avLst/>
          </a:prstGeom>
        </p:spPr>
      </p:pic>
      <p:pic>
        <p:nvPicPr>
          <p:cNvPr id="64" name="Picture 63" descr="dock_pcb_top.jpg"/>
          <p:cNvPicPr>
            <a:picLocks noChangeAspect="1"/>
          </p:cNvPicPr>
          <p:nvPr/>
        </p:nvPicPr>
        <p:blipFill>
          <a:blip r:embed="rId11" cstate="print"/>
          <a:stretch>
            <a:fillRect/>
          </a:stretch>
        </p:blipFill>
        <p:spPr>
          <a:xfrm>
            <a:off x="15849600" y="12420600"/>
            <a:ext cx="5410200" cy="5148416"/>
          </a:xfrm>
          <a:prstGeom prst="rect">
            <a:avLst/>
          </a:prstGeom>
        </p:spPr>
      </p:pic>
      <p:pic>
        <p:nvPicPr>
          <p:cNvPr id="65" name="Picture 64" descr="dock_3.jpg"/>
          <p:cNvPicPr>
            <a:picLocks noChangeAspect="1"/>
          </p:cNvPicPr>
          <p:nvPr/>
        </p:nvPicPr>
        <p:blipFill>
          <a:blip r:embed="rId12" cstate="print"/>
          <a:srcRect l="2044" t="7692" r="14168"/>
          <a:stretch>
            <a:fillRect/>
          </a:stretch>
        </p:blipFill>
        <p:spPr>
          <a:xfrm>
            <a:off x="22250400" y="26746200"/>
            <a:ext cx="6664960" cy="4876800"/>
          </a:xfrm>
          <a:prstGeom prst="rect">
            <a:avLst/>
          </a:prstGeom>
        </p:spPr>
      </p:pic>
      <p:pic>
        <p:nvPicPr>
          <p:cNvPr id="1070" name="Picture 46"/>
          <p:cNvPicPr>
            <a:picLocks noChangeAspect="1" noChangeArrowheads="1"/>
          </p:cNvPicPr>
          <p:nvPr/>
        </p:nvPicPr>
        <p:blipFill>
          <a:blip r:embed="rId13" cstate="print"/>
          <a:srcRect t="20769"/>
          <a:stretch>
            <a:fillRect/>
          </a:stretch>
        </p:blipFill>
        <p:spPr bwMode="auto">
          <a:xfrm>
            <a:off x="2209800" y="16687800"/>
            <a:ext cx="10643340" cy="6324600"/>
          </a:xfrm>
          <a:prstGeom prst="rect">
            <a:avLst/>
          </a:prstGeom>
          <a:noFill/>
          <a:ln w="9525">
            <a:noFill/>
            <a:miter lim="800000"/>
            <a:headEnd/>
            <a:tailEnd/>
          </a:ln>
        </p:spPr>
      </p:pic>
      <p:sp>
        <p:nvSpPr>
          <p:cNvPr id="50" name="TextBox 49"/>
          <p:cNvSpPr txBox="1"/>
          <p:nvPr/>
        </p:nvSpPr>
        <p:spPr>
          <a:xfrm>
            <a:off x="1524000" y="23088600"/>
            <a:ext cx="12192000" cy="1077218"/>
          </a:xfrm>
          <a:prstGeom prst="rect">
            <a:avLst/>
          </a:prstGeom>
          <a:noFill/>
        </p:spPr>
        <p:txBody>
          <a:bodyPr wrap="square" rtlCol="0">
            <a:spAutoFit/>
          </a:bodyPr>
          <a:lstStyle/>
          <a:p>
            <a:pPr algn="ctr"/>
            <a:r>
              <a:rPr lang="en-US" sz="3200" dirty="0" smtClean="0"/>
              <a:t>From left to right: Kyle </a:t>
            </a:r>
            <a:r>
              <a:rPr lang="en-US" sz="3200" dirty="0" err="1" smtClean="0"/>
              <a:t>Johnsen</a:t>
            </a:r>
            <a:r>
              <a:rPr lang="en-US" sz="3200" dirty="0" smtClean="0"/>
              <a:t>, Eric </a:t>
            </a:r>
            <a:r>
              <a:rPr lang="en-US" sz="3200" dirty="0" err="1" smtClean="0"/>
              <a:t>Refour</a:t>
            </a:r>
            <a:r>
              <a:rPr lang="en-US" sz="3200" dirty="0" smtClean="0"/>
              <a:t>, Oscar </a:t>
            </a:r>
            <a:r>
              <a:rPr lang="en-US" sz="3200" dirty="0" err="1" smtClean="0"/>
              <a:t>Garduno</a:t>
            </a:r>
            <a:r>
              <a:rPr lang="en-US" sz="3200" dirty="0" smtClean="0"/>
              <a:t>, </a:t>
            </a:r>
          </a:p>
          <a:p>
            <a:pPr algn="ctr"/>
            <a:r>
              <a:rPr lang="en-US" sz="3200" dirty="0" smtClean="0"/>
              <a:t>Nathaniel Wood, Nathan Kelley, and Colby Sweet</a:t>
            </a:r>
            <a:endParaRPr lang="en-US" sz="3200" dirty="0"/>
          </a:p>
        </p:txBody>
      </p:sp>
      <p:pic>
        <p:nvPicPr>
          <p:cNvPr id="1074" name="Picture 50" descr="http://vel.engr.uga.edu/csee/lib/exe/fetch.php/csee4920/2013/lock_1.jpg?cache="/>
          <p:cNvPicPr>
            <a:picLocks noChangeAspect="1" noChangeArrowheads="1"/>
          </p:cNvPicPr>
          <p:nvPr/>
        </p:nvPicPr>
        <p:blipFill>
          <a:blip r:embed="rId14" cstate="print"/>
          <a:srcRect l="12960"/>
          <a:stretch>
            <a:fillRect/>
          </a:stretch>
        </p:blipFill>
        <p:spPr bwMode="auto">
          <a:xfrm>
            <a:off x="15316200" y="22098000"/>
            <a:ext cx="5592150" cy="4267200"/>
          </a:xfrm>
          <a:prstGeom prst="rect">
            <a:avLst/>
          </a:prstGeom>
          <a:noFill/>
        </p:spPr>
      </p:pic>
    </p:spTree>
    <p:extLst>
      <p:ext uri="{BB962C8B-B14F-4D97-AF65-F5344CB8AC3E}">
        <p14:creationId xmlns="" xmlns:p14="http://schemas.microsoft.com/office/powerpoint/2010/main" val="1672931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581</TotalTime>
  <Words>558</Words>
  <Application>Microsoft Office PowerPoint</Application>
  <PresentationFormat>Custom</PresentationFormat>
  <Paragraphs>27</Paragraphs>
  <Slides>1</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3" baseType="lpstr">
      <vt:lpstr>Office Theme</vt:lpstr>
      <vt:lpstr>Binary Worksheet</vt:lpstr>
      <vt:lpstr>Slide 1</vt:lpstr>
    </vt:vector>
  </TitlesOfParts>
  <Company>UGA-ENGR</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NATHANIEL TIMOTHY WOOD</dc:creator>
  <cp:lastModifiedBy>Colby M. Sweet</cp:lastModifiedBy>
  <cp:revision>49</cp:revision>
  <dcterms:created xsi:type="dcterms:W3CDTF">2013-04-08T17:17:51Z</dcterms:created>
  <dcterms:modified xsi:type="dcterms:W3CDTF">2013-04-30T19:32:02Z</dcterms:modified>
</cp:coreProperties>
</file>